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9" r:id="rId4"/>
    <p:sldId id="270" r:id="rId5"/>
    <p:sldId id="271" r:id="rId6"/>
    <p:sldId id="273" r:id="rId7"/>
    <p:sldId id="259" r:id="rId8"/>
    <p:sldId id="278" r:id="rId9"/>
    <p:sldId id="260" r:id="rId10"/>
    <p:sldId id="262" r:id="rId11"/>
    <p:sldId id="263" r:id="rId12"/>
    <p:sldId id="264" r:id="rId13"/>
    <p:sldId id="279" r:id="rId14"/>
    <p:sldId id="280" r:id="rId15"/>
    <p:sldId id="282" r:id="rId16"/>
    <p:sldId id="281" r:id="rId17"/>
    <p:sldId id="283" r:id="rId18"/>
    <p:sldId id="274" r:id="rId19"/>
    <p:sldId id="284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56FE1-B982-4AC1-A177-F47488D4FE55}" type="datetimeFigureOut">
              <a:rPr lang="en-US" smtClean="0"/>
              <a:pPr/>
              <a:t>6/21/14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D6A7D2-D981-4775-9B81-B7D7C0C895A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solidFill>
                  <a:schemeClr val="tx1"/>
                </a:solidFill>
                <a:latin typeface="Baskerville Old Face" pitchFamily="18" charset="0"/>
              </a:rPr>
              <a:t>Hyde</a:t>
            </a:r>
            <a:endParaRPr lang="en-US" sz="8800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Baskerville Old Face" pitchFamily="18" charset="0"/>
              </a:rPr>
              <a:t>7</a:t>
            </a:r>
            <a:r>
              <a:rPr lang="en-US" sz="3600" baseline="30000" dirty="0" smtClean="0">
                <a:latin typeface="Baskerville Old Face" pitchFamily="18" charset="0"/>
              </a:rPr>
              <a:t>th</a:t>
            </a:r>
            <a:r>
              <a:rPr lang="en-US" sz="3600" dirty="0" smtClean="0">
                <a:latin typeface="Baskerville Old Face" pitchFamily="18" charset="0"/>
              </a:rPr>
              <a:t> Grade </a:t>
            </a:r>
          </a:p>
          <a:p>
            <a:pPr algn="ctr"/>
            <a:r>
              <a:rPr lang="en-US" sz="3600" dirty="0" smtClean="0">
                <a:latin typeface="Baskerville Old Face" pitchFamily="18" charset="0"/>
              </a:rPr>
              <a:t>English Language Arts and Reading</a:t>
            </a:r>
            <a:endParaRPr lang="en-US" sz="36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Ask me</a:t>
            </a:r>
          </a:p>
          <a:p>
            <a:r>
              <a:rPr lang="en-US" dirty="0" smtClean="0"/>
              <a:t>As long as I am not lecturing and </a:t>
            </a:r>
            <a:r>
              <a:rPr lang="en-US" u="sng" dirty="0" smtClean="0"/>
              <a:t>you have been on task</a:t>
            </a:r>
            <a:r>
              <a:rPr lang="en-US" dirty="0" smtClean="0"/>
              <a:t>, I will most likely say YES.</a:t>
            </a:r>
          </a:p>
          <a:p>
            <a:r>
              <a:rPr lang="en-US" dirty="0" smtClean="0"/>
              <a:t>However, I only allow one student out of the classroom at a time. So, if you see the RR pass gone, you may not go at that time.</a:t>
            </a:r>
          </a:p>
          <a:p>
            <a:r>
              <a:rPr lang="en-US" dirty="0" smtClean="0"/>
              <a:t>It is possible to lose RR privileges:</a:t>
            </a:r>
          </a:p>
          <a:p>
            <a:pPr lvl="1"/>
            <a:r>
              <a:rPr lang="en-US" dirty="0" smtClean="0"/>
              <a:t>Being on your cell phone during class time</a:t>
            </a:r>
          </a:p>
          <a:p>
            <a:pPr lvl="1"/>
            <a:r>
              <a:rPr lang="en-US" dirty="0" smtClean="0"/>
              <a:t>Being gone way too long</a:t>
            </a:r>
          </a:p>
          <a:p>
            <a:pPr lvl="1"/>
            <a:r>
              <a:rPr lang="en-US" dirty="0" smtClean="0"/>
              <a:t>Finding out you were doing something else while out</a:t>
            </a:r>
          </a:p>
          <a:p>
            <a:pPr lvl="1"/>
            <a:r>
              <a:rPr lang="en-US" dirty="0" smtClean="0"/>
              <a:t>Failing my class</a:t>
            </a:r>
          </a:p>
          <a:p>
            <a:pPr lvl="1"/>
            <a:r>
              <a:rPr lang="en-US" dirty="0" smtClean="0"/>
              <a:t>Being regularly off task in my class</a:t>
            </a:r>
          </a:p>
          <a:p>
            <a:pPr lvl="1"/>
            <a:r>
              <a:rPr lang="en-US" dirty="0" smtClean="0"/>
              <a:t>Having a record of being truant or just simply having a record</a:t>
            </a:r>
          </a:p>
          <a:p>
            <a:pPr lvl="1"/>
            <a:r>
              <a:rPr lang="en-US" dirty="0" smtClean="0"/>
              <a:t>Coming back with evidence from the vending machines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Absences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91200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When you are absent and it was an excused absence, you are eligible to make up the work. Go to the following Wiki Website to get your assignments</a:t>
            </a:r>
            <a:r>
              <a:rPr lang="en-US" sz="3600" u="sng" dirty="0" smtClean="0"/>
              <a:t>. I will not discuss make-up work during class</a:t>
            </a:r>
            <a:r>
              <a:rPr lang="en-US" sz="3600" dirty="0" smtClean="0"/>
              <a:t>. If you do not have Internet access at home, you can download my assignments from my Wiki while you are one the school </a:t>
            </a:r>
            <a:r>
              <a:rPr lang="en-US" sz="3600" dirty="0" err="1" smtClean="0"/>
              <a:t>Wifi</a:t>
            </a:r>
            <a:r>
              <a:rPr lang="en-US" sz="3600" dirty="0" smtClean="0"/>
              <a:t>; Otherwise, I will expect to see you in tutorials the day after you have been absent to use my student computer. 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7300" dirty="0" smtClean="0"/>
              <a:t>www.hydeenglish7.</a:t>
            </a:r>
            <a:r>
              <a:rPr lang="en-US" sz="7300" dirty="0" smtClean="0"/>
              <a:t>wikispaces.com</a:t>
            </a:r>
            <a:endParaRPr lang="en-US" sz="7300" dirty="0" smtClean="0"/>
          </a:p>
          <a:p>
            <a:endParaRPr lang="en-US" sz="3300" dirty="0" smtClean="0"/>
          </a:p>
          <a:p>
            <a:r>
              <a:rPr lang="en-US" sz="3600" b="1" dirty="0" smtClean="0"/>
              <a:t>This is your job, not mine. I will not hunt you down with make-up work. </a:t>
            </a:r>
          </a:p>
          <a:p>
            <a:r>
              <a:rPr lang="en-US" sz="3600" dirty="0" smtClean="0"/>
              <a:t>If you missed one day, your make-up work will be due one day after you get back. Missed 2 days, then 2 days after you get back. Place all make-up work in the “IN” box on my desk or you can email it to me a </a:t>
            </a:r>
            <a:r>
              <a:rPr lang="en-US" sz="3600" u="sng" dirty="0" err="1" smtClean="0">
                <a:solidFill>
                  <a:srgbClr val="0070C0"/>
                </a:solidFill>
              </a:rPr>
              <a:t>chyde@hjisd.net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Warning: If you did not turn a </a:t>
            </a:r>
            <a:r>
              <a:rPr lang="en-US" sz="3600" u="sng" dirty="0" smtClean="0"/>
              <a:t>legitimate</a:t>
            </a:r>
            <a:r>
              <a:rPr lang="en-US" sz="3600" dirty="0" smtClean="0"/>
              <a:t> excuse in to the office, this means you were truant (an unexcused absence). You may not make up work for truancy; Either get your note turned in or get a ZERO.</a:t>
            </a:r>
            <a:endParaRPr lang="en-US" sz="33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I remember, I will give you about 2 minutes to put your supplies away and clean up your work area.</a:t>
            </a:r>
          </a:p>
          <a:p>
            <a:r>
              <a:rPr lang="en-US" dirty="0" smtClean="0"/>
              <a:t>When putting your supplies away, make sure all books, texts, and </a:t>
            </a:r>
            <a:r>
              <a:rPr lang="en-US" dirty="0" smtClean="0"/>
              <a:t>binder</a:t>
            </a:r>
            <a:r>
              <a:rPr lang="en-US" dirty="0" smtClean="0"/>
              <a:t>s </a:t>
            </a:r>
            <a:r>
              <a:rPr lang="en-US" dirty="0" smtClean="0"/>
              <a:t>are placed neatly in your assigned area. Please place class supplies in the drawers they actually belong in.</a:t>
            </a:r>
          </a:p>
          <a:p>
            <a:r>
              <a:rPr lang="en-US" dirty="0" smtClean="0"/>
              <a:t>Look around your work area. Is there trash on the floor? Clean it up. Can you help anyone else in your area clean up? Be a good citizen.</a:t>
            </a:r>
          </a:p>
          <a:p>
            <a:r>
              <a:rPr lang="en-US" dirty="0" smtClean="0"/>
              <a:t>No one leaves until my room is clean.</a:t>
            </a:r>
          </a:p>
          <a:p>
            <a:r>
              <a:rPr lang="en-US" dirty="0" smtClean="0"/>
              <a:t>I dismiss you, not the bell!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 (Accelerated Reader)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You will have 15 AR points due towards the end of every 9 weeks. </a:t>
            </a:r>
          </a:p>
          <a:p>
            <a:r>
              <a:rPr lang="en-US" dirty="0" smtClean="0"/>
              <a:t>I will assign a due date for AR the first week of every 9 weeks. Points will be due at exactly 3</a:t>
            </a:r>
            <a:r>
              <a:rPr lang="en-US" dirty="0" smtClean="0"/>
              <a:t>:</a:t>
            </a:r>
            <a:r>
              <a:rPr lang="en-US" dirty="0" smtClean="0"/>
              <a:t>15</a:t>
            </a:r>
            <a:r>
              <a:rPr lang="en-US" dirty="0" smtClean="0"/>
              <a:t> </a:t>
            </a:r>
            <a:r>
              <a:rPr lang="en-US" dirty="0" smtClean="0"/>
              <a:t>on the day they are due with no exceptions. Being absent is NOT an excuse for a grade you have known about all 9 weeks and will NOT be accepted as one.</a:t>
            </a:r>
          </a:p>
          <a:p>
            <a:r>
              <a:rPr lang="en-US" dirty="0" smtClean="0"/>
              <a:t>Not doing AR will affect your eligibility to participate in incentives.</a:t>
            </a:r>
          </a:p>
          <a:p>
            <a:r>
              <a:rPr lang="en-US" dirty="0" smtClean="0"/>
              <a:t>AR is a MAJOR GRADE</a:t>
            </a:r>
          </a:p>
          <a:p>
            <a:r>
              <a:rPr lang="en-US" dirty="0" smtClean="0"/>
              <a:t>AR may NOT be made up in ZAP</a:t>
            </a:r>
          </a:p>
          <a:p>
            <a:r>
              <a:rPr lang="en-US" dirty="0" smtClean="0"/>
              <a:t>Cheating on AR will result in an automatic ZERO for all parties concerned. This includes other books you may or may not have read within the same 9 weeks. ZERO!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7889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You WILL have homework in my class.</a:t>
            </a:r>
          </a:p>
          <a:p>
            <a:pPr marL="0" indent="0">
              <a:buNone/>
            </a:pPr>
            <a:r>
              <a:rPr lang="en-US" b="1" u="sng" dirty="0" smtClean="0"/>
              <a:t>Occasional Homework:</a:t>
            </a:r>
          </a:p>
          <a:p>
            <a:pPr marL="0" indent="0">
              <a:buNone/>
            </a:pPr>
            <a:r>
              <a:rPr lang="en-US" dirty="0" smtClean="0"/>
              <a:t>Some weeks you may have it 2-3 times; others you might not have any. Most homework assignments will be daily grades (mini-essays, grammar worksheets, etc.); however, some homework assignments may concern a major grade such as a prewriting activity or completing an essay you didn’t finish in class).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Ongoing Homework:</a:t>
            </a:r>
            <a:endParaRPr lang="en-US" b="1" u="sng" dirty="0"/>
          </a:p>
          <a:p>
            <a:pPr marL="0" indent="0">
              <a:buNone/>
            </a:pPr>
            <a:r>
              <a:rPr lang="en-US" dirty="0" smtClean="0"/>
              <a:t>Ongoing homework is homework that you always have with recurring due dates: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b="1" dirty="0" err="1" smtClean="0"/>
              <a:t>Sadlier</a:t>
            </a:r>
            <a:r>
              <a:rPr lang="en-US" b="1" dirty="0" smtClean="0"/>
              <a:t> Vocabulary </a:t>
            </a:r>
            <a:r>
              <a:rPr lang="en-US" b="1" dirty="0" smtClean="0"/>
              <a:t>Workbook</a:t>
            </a:r>
            <a:r>
              <a:rPr lang="en-US" dirty="0" smtClean="0"/>
              <a:t> (Usually due the Thursday before the test)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b="1" dirty="0" smtClean="0"/>
              <a:t>Studying for </a:t>
            </a:r>
            <a:r>
              <a:rPr lang="en-US" b="1" dirty="0" err="1" smtClean="0"/>
              <a:t>Sadlier</a:t>
            </a:r>
            <a:r>
              <a:rPr lang="en-US" b="1" dirty="0" smtClean="0"/>
              <a:t> </a:t>
            </a:r>
            <a:r>
              <a:rPr lang="en-US" b="1" dirty="0" smtClean="0"/>
              <a:t>Vocabulary </a:t>
            </a:r>
            <a:r>
              <a:rPr lang="en-US" b="1" dirty="0" smtClean="0"/>
              <a:t>Tests </a:t>
            </a:r>
            <a:r>
              <a:rPr lang="en-US" dirty="0" smtClean="0"/>
              <a:t>(Tests are usually every other Wednesday and require studying to pass. You should be able to use the vocabulary within the </a:t>
            </a:r>
            <a:r>
              <a:rPr lang="en-US" u="sng" dirty="0" smtClean="0"/>
              <a:t>context</a:t>
            </a:r>
            <a:r>
              <a:rPr lang="en-US" dirty="0" smtClean="0"/>
              <a:t> of your own speech to do well on these tests. Merely knowing the definitions will NOT help you. You will also need to know how to </a:t>
            </a:r>
            <a:r>
              <a:rPr lang="en-US" u="sng" dirty="0" smtClean="0"/>
              <a:t>spell</a:t>
            </a:r>
            <a:r>
              <a:rPr lang="en-US" dirty="0" smtClean="0"/>
              <a:t> the words with their varying </a:t>
            </a:r>
            <a:r>
              <a:rPr lang="en-US" u="sng" dirty="0" smtClean="0"/>
              <a:t>suffixes</a:t>
            </a:r>
            <a:r>
              <a:rPr lang="en-US" dirty="0" smtClean="0"/>
              <a:t>.)</a:t>
            </a:r>
          </a:p>
          <a:p>
            <a:pPr marL="0" indent="0">
              <a:buNone/>
            </a:pPr>
            <a:r>
              <a:rPr lang="en-US" b="1" dirty="0" smtClean="0"/>
              <a:t>-Reading and taking </a:t>
            </a:r>
            <a:r>
              <a:rPr lang="en-US" b="1" dirty="0" smtClean="0"/>
              <a:t>tests </a:t>
            </a:r>
            <a:r>
              <a:rPr lang="en-US" b="1" dirty="0" smtClean="0"/>
              <a:t>for AR</a:t>
            </a:r>
            <a:r>
              <a:rPr lang="en-US" dirty="0" smtClean="0"/>
              <a:t>- (Points are normally due two </a:t>
            </a:r>
            <a:r>
              <a:rPr lang="en-US" dirty="0" smtClean="0"/>
              <a:t>Fridays </a:t>
            </a:r>
            <a:r>
              <a:rPr lang="en-US" dirty="0" smtClean="0"/>
              <a:t>before the end of the 9 weeks)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will post exact due dates for ongoing homework on my </a:t>
            </a:r>
            <a:r>
              <a:rPr lang="en-US" dirty="0" err="1" smtClean="0"/>
              <a:t>Wikispace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6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Daily Grades and Major Grades that aren't Tests:</a:t>
            </a:r>
          </a:p>
          <a:p>
            <a:pPr marL="0" indent="0">
              <a:buNone/>
            </a:pPr>
            <a:r>
              <a:rPr lang="en-US" dirty="0" smtClean="0"/>
              <a:t>1 day late= -15</a:t>
            </a:r>
          </a:p>
          <a:p>
            <a:pPr marL="0" indent="0">
              <a:buNone/>
            </a:pPr>
            <a:r>
              <a:rPr lang="en-US" dirty="0" smtClean="0"/>
              <a:t>2 days late = -30</a:t>
            </a:r>
          </a:p>
          <a:p>
            <a:pPr marL="0" indent="0">
              <a:buNone/>
            </a:pPr>
            <a:r>
              <a:rPr lang="en-US" dirty="0" smtClean="0"/>
              <a:t>3 days late = assignment stays a zero until it is made up in ZAP</a:t>
            </a:r>
          </a:p>
          <a:p>
            <a:pPr marL="0" indent="0">
              <a:buNone/>
            </a:pPr>
            <a:r>
              <a:rPr lang="en-US" b="1" u="sng" dirty="0" smtClean="0"/>
              <a:t>Exception:</a:t>
            </a:r>
            <a:r>
              <a:rPr lang="en-US" dirty="0" smtClean="0"/>
              <a:t> </a:t>
            </a:r>
            <a:r>
              <a:rPr lang="en-US" dirty="0" err="1" smtClean="0"/>
              <a:t>Sadlier</a:t>
            </a:r>
            <a:r>
              <a:rPr lang="en-US" dirty="0" smtClean="0"/>
              <a:t> </a:t>
            </a:r>
            <a:r>
              <a:rPr lang="en-US" dirty="0" smtClean="0"/>
              <a:t>Vocabulary Workbooks are DUE on the day and at the assigned time they are DUE. They are automatically ZAPPED when they are not handed in exactly when I ask for them. I’m not trying to be mean, but this policy is to defer cheating as much as possible.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Tests:</a:t>
            </a:r>
          </a:p>
          <a:p>
            <a:pPr marL="0" indent="0">
              <a:buNone/>
            </a:pPr>
            <a:r>
              <a:rPr lang="en-US" dirty="0" smtClean="0"/>
              <a:t>-10 points per week that you neglect to come in for tutorials to make up the test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Work is still considered late if the late work was a consequence of an unexcused absence and holds to this same policy.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436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ZAP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Y</a:t>
            </a:r>
            <a:r>
              <a:rPr lang="en-US" dirty="0" smtClean="0"/>
              <a:t>ou may go to ZAP on the given Saturdays to make up any and all DAILY GRADE ZEROS that you have in my class for the current 9 weeks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 may only make up to a 70 on work that is COMPLETED correctly in ZAP. Work MUST be turned in to the ZAP teacher to be considered for grading by me.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will NOT gather ZAP work for you. You will get a detailed progress report that will list any and all zeros that you may have the Wednesday before a ZAP Saturday. Use this progress report to locate your missing work on my </a:t>
            </a:r>
            <a:r>
              <a:rPr lang="en-US" dirty="0" err="1" smtClean="0"/>
              <a:t>Wikispace</a:t>
            </a:r>
            <a:r>
              <a:rPr lang="en-US" dirty="0" smtClean="0"/>
              <a:t>. You may print out the work or you may simply open the work in </a:t>
            </a:r>
            <a:r>
              <a:rPr lang="en-US" dirty="0" err="1" smtClean="0"/>
              <a:t>neu.annotate</a:t>
            </a:r>
            <a:r>
              <a:rPr lang="en-US" dirty="0" smtClean="0"/>
              <a:t>, complete it, and email it to me from the ZAP classroom.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2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- I only offer ONE form of extra credit once every nine weeks. I will post the extra credit assignment on the Extra Credit page on my Wiki at least 3 weeks before the end of the nine weeks.</a:t>
            </a:r>
          </a:p>
          <a:p>
            <a:pPr marL="0" indent="0">
              <a:buNone/>
            </a:pPr>
            <a:r>
              <a:rPr lang="en-US" dirty="0" smtClean="0"/>
              <a:t>- Extra Credit is a HOME assignment, not to use up class time.</a:t>
            </a:r>
          </a:p>
          <a:p>
            <a:pPr marL="0" indent="0">
              <a:buNone/>
            </a:pPr>
            <a:r>
              <a:rPr lang="en-US" dirty="0" smtClean="0"/>
              <a:t>- Each Extra Credit opportunity will have a designated amount of points that it is worth. Not all projects are equal. The student may earn UP TO the total number of points the project is worth. </a:t>
            </a:r>
          </a:p>
          <a:p>
            <a:pPr marL="0" indent="0">
              <a:buNone/>
            </a:pPr>
            <a:r>
              <a:rPr lang="en-US" dirty="0" smtClean="0"/>
              <a:t>- Late projects will NOT be considered.</a:t>
            </a:r>
          </a:p>
          <a:p>
            <a:pPr marL="0" indent="0">
              <a:buNone/>
            </a:pPr>
            <a:r>
              <a:rPr lang="en-US" dirty="0" smtClean="0"/>
              <a:t>- Extra Credit points will go on top of Major Grades. </a:t>
            </a:r>
          </a:p>
          <a:p>
            <a:pPr marL="0" indent="0">
              <a:buNone/>
            </a:pPr>
            <a:r>
              <a:rPr lang="en-US" dirty="0" smtClean="0"/>
              <a:t>- Extra Credit points WILL NOT ever go on top of a ZERO!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916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Supplies Needed for my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7086600"/>
          </a:xfrm>
        </p:spPr>
        <p:txBody>
          <a:bodyPr numCol="2">
            <a:noAutofit/>
          </a:bodyPr>
          <a:lstStyle/>
          <a:p>
            <a:r>
              <a:rPr lang="en-US" sz="1800" dirty="0"/>
              <a:t>1-  </a:t>
            </a:r>
            <a:r>
              <a:rPr lang="en-US" sz="1800" dirty="0" smtClean="0"/>
              <a:t>  2</a:t>
            </a:r>
            <a:r>
              <a:rPr lang="en-US" sz="1800" dirty="0"/>
              <a:t>" hard binder with pockets</a:t>
            </a:r>
          </a:p>
          <a:p>
            <a:r>
              <a:rPr lang="en-US" sz="1800" dirty="0"/>
              <a:t>2- </a:t>
            </a:r>
            <a:r>
              <a:rPr lang="en-US" sz="1800" dirty="0" smtClean="0"/>
              <a:t>   4 </a:t>
            </a:r>
            <a:r>
              <a:rPr lang="en-US" sz="1800" dirty="0"/>
              <a:t>ct. of multi-color highlighters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3 </a:t>
            </a:r>
            <a:r>
              <a:rPr lang="en-US" sz="1800" dirty="0"/>
              <a:t>ring zippered pencil pouch </a:t>
            </a:r>
            <a:r>
              <a:rPr lang="en-US" sz="1800" dirty="0" smtClean="0"/>
              <a:t>	(</a:t>
            </a:r>
            <a:r>
              <a:rPr lang="en-US" sz="1800" dirty="0"/>
              <a:t>large)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12ct</a:t>
            </a:r>
            <a:r>
              <a:rPr lang="en-US" sz="1800" dirty="0"/>
              <a:t>. map pencils</a:t>
            </a:r>
          </a:p>
          <a:p>
            <a:r>
              <a:rPr lang="en-US" sz="1800" dirty="0"/>
              <a:t>2- </a:t>
            </a:r>
            <a:r>
              <a:rPr lang="en-US" sz="1800" dirty="0" smtClean="0"/>
              <a:t>   red </a:t>
            </a:r>
            <a:r>
              <a:rPr lang="en-US" sz="1800" dirty="0"/>
              <a:t>pens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multi</a:t>
            </a:r>
            <a:r>
              <a:rPr lang="en-US" sz="1800" dirty="0"/>
              <a:t>-colored pen or 4 ct. multi</a:t>
            </a:r>
            <a:r>
              <a:rPr lang="en-US" sz="1800" dirty="0" smtClean="0"/>
              <a:t>-	colored </a:t>
            </a:r>
            <a:r>
              <a:rPr lang="en-US" sz="1800" dirty="0"/>
              <a:t>pens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big </a:t>
            </a:r>
            <a:r>
              <a:rPr lang="en-US" sz="1800" dirty="0"/>
              <a:t>white eraser</a:t>
            </a:r>
          </a:p>
          <a:p>
            <a:r>
              <a:rPr lang="en-US" sz="1800" dirty="0"/>
              <a:t>2- </a:t>
            </a:r>
            <a:r>
              <a:rPr lang="en-US" sz="1800" dirty="0" smtClean="0"/>
              <a:t>   reams </a:t>
            </a:r>
            <a:r>
              <a:rPr lang="en-US" sz="1800" dirty="0"/>
              <a:t>of wide-ruled notebook </a:t>
            </a:r>
            <a:r>
              <a:rPr lang="en-US" sz="1800" dirty="0" smtClean="0"/>
              <a:t>	paper</a:t>
            </a:r>
            <a:endParaRPr lang="en-US" sz="1800" dirty="0"/>
          </a:p>
          <a:p>
            <a:r>
              <a:rPr lang="en-US" sz="1800" dirty="0" smtClean="0"/>
              <a:t>1</a:t>
            </a:r>
            <a:r>
              <a:rPr lang="en-US" sz="1800" dirty="0"/>
              <a:t>- </a:t>
            </a:r>
            <a:r>
              <a:rPr lang="en-US" sz="1800" dirty="0" smtClean="0"/>
              <a:t>   24ct</a:t>
            </a:r>
            <a:r>
              <a:rPr lang="en-US" sz="1800" dirty="0"/>
              <a:t>. pencils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5ct</a:t>
            </a:r>
            <a:r>
              <a:rPr lang="en-US" sz="1800" dirty="0"/>
              <a:t>. dividers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hand-held </a:t>
            </a:r>
            <a:r>
              <a:rPr lang="en-US" sz="1800" dirty="0"/>
              <a:t>sharpener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3x5</a:t>
            </a:r>
            <a:r>
              <a:rPr lang="en-US" sz="1800" dirty="0"/>
              <a:t> pack colored lined index </a:t>
            </a:r>
            <a:r>
              <a:rPr lang="en-US" sz="1800" dirty="0" smtClean="0"/>
              <a:t>	cards</a:t>
            </a:r>
            <a:endParaRPr lang="en-US" sz="1800" dirty="0"/>
          </a:p>
          <a:p>
            <a:r>
              <a:rPr lang="en-US" sz="1800" dirty="0"/>
              <a:t>1- </a:t>
            </a:r>
            <a:r>
              <a:rPr lang="en-US" sz="1800" dirty="0" smtClean="0"/>
              <a:t>   small </a:t>
            </a:r>
            <a:r>
              <a:rPr lang="en-US" sz="1800" dirty="0"/>
              <a:t>glue stick</a:t>
            </a:r>
          </a:p>
          <a:p>
            <a:r>
              <a:rPr lang="en-US" sz="1800" dirty="0"/>
              <a:t>1- </a:t>
            </a:r>
            <a:r>
              <a:rPr lang="en-US" sz="1800" dirty="0" smtClean="0"/>
              <a:t>   4ct</a:t>
            </a:r>
            <a:r>
              <a:rPr lang="en-US" sz="1800" dirty="0"/>
              <a:t>. Expo markers</a:t>
            </a:r>
          </a:p>
          <a:p>
            <a:r>
              <a:rPr lang="en-US" sz="1800" dirty="0"/>
              <a:t>1-    </a:t>
            </a:r>
            <a:r>
              <a:rPr lang="en-US" sz="1800" dirty="0" smtClean="0"/>
              <a:t>pack </a:t>
            </a:r>
            <a:r>
              <a:rPr lang="en-US" sz="1800" dirty="0"/>
              <a:t>of </a:t>
            </a:r>
            <a:r>
              <a:rPr lang="en-US" sz="1800" dirty="0" err="1"/>
              <a:t>reinforcers</a:t>
            </a:r>
            <a:r>
              <a:rPr lang="en-US" sz="1800" dirty="0"/>
              <a:t> for notebook </a:t>
            </a:r>
            <a:r>
              <a:rPr lang="en-US" sz="1800" dirty="0" smtClean="0"/>
              <a:t>	paper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1- pocket portfolio </a:t>
            </a:r>
            <a:r>
              <a:rPr lang="en-US" sz="1800" dirty="0" smtClean="0"/>
              <a:t>(Homework Folder)</a:t>
            </a:r>
            <a:endParaRPr lang="en-US" sz="1800" dirty="0"/>
          </a:p>
          <a:p>
            <a:r>
              <a:rPr lang="en-US" sz="1800" dirty="0"/>
              <a:t>1- ear phones</a:t>
            </a:r>
          </a:p>
          <a:p>
            <a:r>
              <a:rPr lang="en-US" sz="1800" dirty="0"/>
              <a:t>1- stylus</a:t>
            </a:r>
          </a:p>
          <a:p>
            <a:r>
              <a:rPr lang="en-US" sz="1800" dirty="0"/>
              <a:t>1</a:t>
            </a:r>
            <a:r>
              <a:rPr lang="en-US" sz="1800" dirty="0" smtClean="0"/>
              <a:t>- </a:t>
            </a:r>
            <a:r>
              <a:rPr lang="en-US" sz="1800" dirty="0"/>
              <a:t>Kleenex </a:t>
            </a:r>
          </a:p>
          <a:p>
            <a:pPr marL="0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3 Free Warm-up Passes!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+1 For returning your </a:t>
            </a:r>
            <a:r>
              <a:rPr lang="en-US" dirty="0" err="1" smtClean="0"/>
              <a:t>Wikispace</a:t>
            </a:r>
            <a:r>
              <a:rPr lang="en-US" dirty="0" smtClean="0"/>
              <a:t> </a:t>
            </a:r>
            <a:r>
              <a:rPr lang="en-US" dirty="0" smtClean="0"/>
              <a:t>and technology survey form by 8/27.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+1 For having ALL of the school supplies for my class by 8/27.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+1 For getting mom or dad to purchase ONE of the following helpful classroom items (Only get ONE as I’m only going to give you ONE Warm-up Pass for the ONE item you bring. </a:t>
            </a:r>
            <a:r>
              <a:rPr lang="en-US" u="sng" dirty="0" smtClean="0"/>
              <a:t>Extra supplies are always appreciated</a:t>
            </a:r>
            <a:r>
              <a:rPr lang="en-US" dirty="0" smtClean="0"/>
              <a:t>, but I can’t give you too many Warm-up Passes as Warm-ups are part of the learning experience):</a:t>
            </a:r>
          </a:p>
          <a:p>
            <a:pPr marL="0" indent="0">
              <a:buNone/>
            </a:pPr>
            <a:r>
              <a:rPr lang="en-US" dirty="0" smtClean="0"/>
              <a:t>- Ream of colored computer paper</a:t>
            </a:r>
          </a:p>
          <a:p>
            <a:pPr marL="0" indent="0">
              <a:buNone/>
            </a:pPr>
            <a:r>
              <a:rPr lang="en-US" dirty="0" smtClean="0"/>
              <a:t>- Ream </a:t>
            </a:r>
            <a:r>
              <a:rPr lang="en-US" dirty="0" smtClean="0"/>
              <a:t>of colored card-stock </a:t>
            </a:r>
            <a:r>
              <a:rPr lang="en-US" dirty="0" smtClean="0"/>
              <a:t>paper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Everything is due by 8/27 to earn a Warm-up Passes!</a:t>
            </a: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4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 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Born and raised in Beaumont</a:t>
            </a:r>
          </a:p>
          <a:p>
            <a:r>
              <a:rPr lang="en-US" dirty="0" smtClean="0"/>
              <a:t>My birthday is October 19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Graduate of Hardin-Jefferson High School</a:t>
            </a:r>
          </a:p>
          <a:p>
            <a:r>
              <a:rPr lang="en-US" dirty="0" smtClean="0"/>
              <a:t>Bachelor’s Degree in English Literature </a:t>
            </a:r>
            <a:r>
              <a:rPr lang="en-US" dirty="0" smtClean="0"/>
              <a:t>and minor in Technical Writing from </a:t>
            </a:r>
            <a:r>
              <a:rPr lang="en-US" dirty="0" smtClean="0"/>
              <a:t>the University of Houston</a:t>
            </a:r>
          </a:p>
          <a:p>
            <a:r>
              <a:rPr lang="en-US" dirty="0" smtClean="0"/>
              <a:t>I have two sons: Jamison </a:t>
            </a:r>
            <a:r>
              <a:rPr lang="en-US" dirty="0" smtClean="0"/>
              <a:t>(8) </a:t>
            </a:r>
            <a:r>
              <a:rPr lang="en-US" dirty="0" smtClean="0"/>
              <a:t>and Finn (almost </a:t>
            </a:r>
            <a:r>
              <a:rPr lang="en-US" dirty="0" smtClean="0"/>
              <a:t>5)</a:t>
            </a:r>
            <a:endParaRPr lang="en-US" dirty="0" smtClean="0"/>
          </a:p>
          <a:p>
            <a:r>
              <a:rPr lang="en-US" dirty="0" smtClean="0"/>
              <a:t>This will be my </a:t>
            </a:r>
            <a:r>
              <a:rPr lang="en-US" dirty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year to teach and my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 </a:t>
            </a:r>
            <a:r>
              <a:rPr lang="en-US" dirty="0" smtClean="0"/>
              <a:t>year at Henderson.</a:t>
            </a:r>
          </a:p>
          <a:p>
            <a:r>
              <a:rPr lang="en-US" dirty="0" smtClean="0"/>
              <a:t>My favorite </a:t>
            </a:r>
            <a:r>
              <a:rPr lang="en-US" dirty="0" smtClean="0"/>
              <a:t>movies are any from </a:t>
            </a:r>
            <a:r>
              <a:rPr lang="en-US" i="1" dirty="0" smtClean="0"/>
              <a:t>The Lord of the Rings </a:t>
            </a:r>
            <a:r>
              <a:rPr lang="en-US" dirty="0" smtClean="0"/>
              <a:t>trilogy</a:t>
            </a:r>
            <a:r>
              <a:rPr lang="en-US" i="1" dirty="0" smtClean="0"/>
              <a:t>.</a:t>
            </a:r>
            <a:endParaRPr lang="en-US" i="1" dirty="0" smtClean="0"/>
          </a:p>
          <a:p>
            <a:r>
              <a:rPr lang="en-US" dirty="0" smtClean="0"/>
              <a:t>My favorite book is </a:t>
            </a:r>
            <a:r>
              <a:rPr lang="en-US" i="1" dirty="0" smtClean="0"/>
              <a:t>The Bell Jar </a:t>
            </a:r>
            <a:r>
              <a:rPr lang="en-US" dirty="0" smtClean="0"/>
              <a:t>by Sylvia Plath.</a:t>
            </a:r>
          </a:p>
          <a:p>
            <a:r>
              <a:rPr lang="en-US" dirty="0" smtClean="0"/>
              <a:t>My favorite children’s book is </a:t>
            </a:r>
            <a:r>
              <a:rPr lang="en-US" i="1" dirty="0" err="1" smtClean="0"/>
              <a:t>Knuffle</a:t>
            </a:r>
            <a:r>
              <a:rPr lang="en-US" i="1" dirty="0" smtClean="0"/>
              <a:t> Bunny </a:t>
            </a:r>
            <a:r>
              <a:rPr lang="en-US" dirty="0" smtClean="0"/>
              <a:t>by Mo </a:t>
            </a:r>
            <a:r>
              <a:rPr lang="en-US" dirty="0" err="1" smtClean="0"/>
              <a:t>Willems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my spare time I like to spend time with my boys, clean, </a:t>
            </a:r>
            <a:r>
              <a:rPr lang="en-US" dirty="0" smtClean="0"/>
              <a:t>write, and </a:t>
            </a:r>
            <a:r>
              <a:rPr lang="en-US" dirty="0" smtClean="0"/>
              <a:t>read.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6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HAWKS</a:t>
            </a:r>
            <a:endParaRPr lang="en-US" dirty="0"/>
          </a:p>
        </p:txBody>
      </p:sp>
      <p:pic>
        <p:nvPicPr>
          <p:cNvPr id="4" name="Content Placeholder 3" descr="HAWKS H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" b="8025"/>
          <a:stretch>
            <a:fillRect/>
          </a:stretch>
        </p:blipFill>
        <p:spPr>
          <a:xfrm>
            <a:off x="457200" y="1066800"/>
            <a:ext cx="8229600" cy="5410200"/>
          </a:xfrm>
        </p:spPr>
      </p:pic>
    </p:spTree>
    <p:extLst>
      <p:ext uri="{BB962C8B-B14F-4D97-AF65-F5344CB8AC3E}">
        <p14:creationId xmlns:p14="http://schemas.microsoft.com/office/powerpoint/2010/main" val="2450661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Class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</a:t>
            </a:r>
            <a:r>
              <a:rPr lang="en-US" dirty="0"/>
              <a:t>. Be on Time</a:t>
            </a:r>
          </a:p>
          <a:p>
            <a:r>
              <a:rPr lang="en-US" dirty="0"/>
              <a:t>2. Be on Task</a:t>
            </a:r>
          </a:p>
          <a:p>
            <a:r>
              <a:rPr lang="en-US" dirty="0"/>
              <a:t>3. Allow Others to Learn by </a:t>
            </a:r>
            <a:r>
              <a:rPr lang="en-US" dirty="0" smtClean="0"/>
              <a:t>Controlling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O</a:t>
            </a:r>
            <a:r>
              <a:rPr lang="en-US" dirty="0" smtClean="0"/>
              <a:t>wn </a:t>
            </a:r>
            <a:r>
              <a:rPr lang="en-US" dirty="0"/>
              <a:t>I</a:t>
            </a:r>
            <a:r>
              <a:rPr lang="en-US" dirty="0" smtClean="0"/>
              <a:t>mpulses</a:t>
            </a:r>
            <a:endParaRPr lang="en-US" dirty="0"/>
          </a:p>
          <a:p>
            <a:r>
              <a:rPr lang="en-US" dirty="0"/>
              <a:t>4. Be Ready with Supplies</a:t>
            </a:r>
          </a:p>
          <a:p>
            <a:r>
              <a:rPr lang="en-US" dirty="0"/>
              <a:t>5. Be Attentive</a:t>
            </a:r>
          </a:p>
          <a:p>
            <a:r>
              <a:rPr lang="en-US" dirty="0"/>
              <a:t>6. Be a Positive Influence</a:t>
            </a:r>
          </a:p>
          <a:p>
            <a:r>
              <a:rPr lang="en-US" dirty="0"/>
              <a:t>7. Do Your Best</a:t>
            </a:r>
          </a:p>
          <a:p>
            <a:r>
              <a:rPr lang="en-US" dirty="0"/>
              <a:t>8. Be an Honest Person </a:t>
            </a:r>
          </a:p>
          <a:p>
            <a:r>
              <a:rPr lang="en-US" dirty="0"/>
              <a:t>9. Be Respectful of Property and Personal Space</a:t>
            </a:r>
          </a:p>
          <a:p>
            <a:r>
              <a:rPr lang="en-US" dirty="0"/>
              <a:t>10. Be Ladies and </a:t>
            </a:r>
            <a:r>
              <a:rPr lang="en-US" dirty="0" smtClean="0"/>
              <a:t>Gentlemen- Use Manners</a:t>
            </a:r>
            <a:endParaRPr lang="en-US" dirty="0"/>
          </a:p>
          <a:p>
            <a:r>
              <a:rPr lang="en-US" dirty="0"/>
              <a:t>11. Treat Others as You Would Want to Be Treated</a:t>
            </a:r>
          </a:p>
          <a:p>
            <a:r>
              <a:rPr lang="en-US" dirty="0"/>
              <a:t>12. Respect Differences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Pet Peeves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Grooming while in class (brushing your hair or putting on make-up)</a:t>
            </a:r>
          </a:p>
          <a:p>
            <a:r>
              <a:rPr lang="en-US" dirty="0" smtClean="0"/>
              <a:t>Having food or drinks in the classroom</a:t>
            </a:r>
          </a:p>
          <a:p>
            <a:r>
              <a:rPr lang="en-US" dirty="0" smtClean="0"/>
              <a:t>Behavior that is not gentleman-like or lady-like</a:t>
            </a:r>
          </a:p>
          <a:p>
            <a:r>
              <a:rPr lang="en-US" dirty="0" smtClean="0"/>
              <a:t>Sleeping or having your head down</a:t>
            </a:r>
          </a:p>
          <a:p>
            <a:pPr lvl="1"/>
            <a:r>
              <a:rPr lang="en-US" dirty="0" smtClean="0"/>
              <a:t>I simply DO NOT tolerate sleeping. Students who sleep will stand by their desk.</a:t>
            </a:r>
          </a:p>
          <a:p>
            <a:pPr lvl="1"/>
            <a:r>
              <a:rPr lang="en-US" dirty="0" smtClean="0"/>
              <a:t>If you don’t feel well, go to the nurse.</a:t>
            </a:r>
          </a:p>
          <a:p>
            <a:pPr lvl="1"/>
            <a:r>
              <a:rPr lang="en-US" dirty="0" smtClean="0"/>
              <a:t>If your boyfriend/girlfriend just broke up with you or you are having family issues, talk to me about it. I’m an understanding person.</a:t>
            </a:r>
            <a:endParaRPr lang="en-US" dirty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 Phone/Electronic Device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Cell Phones are </a:t>
            </a:r>
            <a:r>
              <a:rPr lang="en-US" u="sng" dirty="0" smtClean="0"/>
              <a:t>not allowed </a:t>
            </a:r>
            <a:r>
              <a:rPr lang="en-US" dirty="0" smtClean="0"/>
              <a:t>to be used in the classroom. </a:t>
            </a:r>
          </a:p>
          <a:p>
            <a:r>
              <a:rPr lang="en-US" dirty="0" smtClean="0"/>
              <a:t>Definitions of cell phone use:</a:t>
            </a:r>
          </a:p>
          <a:p>
            <a:pPr lvl="1"/>
            <a:r>
              <a:rPr lang="en-US" dirty="0" smtClean="0"/>
              <a:t>Texting (anyone, </a:t>
            </a:r>
            <a:r>
              <a:rPr lang="en-US" u="sng" dirty="0" smtClean="0"/>
              <a:t>including</a:t>
            </a:r>
            <a:r>
              <a:rPr lang="en-US" dirty="0" smtClean="0"/>
              <a:t> your mom)</a:t>
            </a:r>
          </a:p>
          <a:p>
            <a:pPr lvl="1"/>
            <a:r>
              <a:rPr lang="en-US" dirty="0" smtClean="0"/>
              <a:t>Talking</a:t>
            </a:r>
          </a:p>
          <a:p>
            <a:pPr lvl="1"/>
            <a:r>
              <a:rPr lang="en-US" dirty="0" smtClean="0"/>
              <a:t>Ringing</a:t>
            </a:r>
          </a:p>
          <a:p>
            <a:pPr lvl="1"/>
            <a:r>
              <a:rPr lang="en-US" dirty="0" smtClean="0"/>
              <a:t>Vibrating</a:t>
            </a:r>
          </a:p>
          <a:p>
            <a:pPr lvl="1"/>
            <a:r>
              <a:rPr lang="en-US" dirty="0" smtClean="0"/>
              <a:t>“Looking at the time”</a:t>
            </a:r>
          </a:p>
          <a:p>
            <a:pPr lvl="1"/>
            <a:r>
              <a:rPr lang="en-US" dirty="0" smtClean="0"/>
              <a:t>Playing games</a:t>
            </a:r>
          </a:p>
          <a:p>
            <a:pPr marL="393192" lvl="1" indent="0">
              <a:buNone/>
            </a:pPr>
            <a:r>
              <a:rPr lang="en-US" dirty="0" smtClean="0"/>
              <a:t>-</a:t>
            </a:r>
            <a:r>
              <a:rPr lang="en-US" dirty="0" err="1" smtClean="0"/>
              <a:t>iPads</a:t>
            </a:r>
            <a:r>
              <a:rPr lang="en-US" dirty="0" smtClean="0"/>
              <a:t> are allowed in my classroom at all times except when you lose your privilege by using it to do something not pertaining to class.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Policy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offense- hand over cell phone to me sweetly and you can pick it up from me </a:t>
            </a:r>
            <a:r>
              <a:rPr lang="en-US" u="sng" dirty="0" smtClean="0"/>
              <a:t>after class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* If you refuse to hand it to me, then it becomes an office issue, as you are being insubordinate, and you can suffer the consequences.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offense</a:t>
            </a:r>
            <a:r>
              <a:rPr lang="en-US" dirty="0"/>
              <a:t>-hand over cell phone to me sweetly and you can pick it up from me </a:t>
            </a:r>
            <a:r>
              <a:rPr lang="en-US" u="sng" dirty="0"/>
              <a:t>after </a:t>
            </a:r>
            <a:r>
              <a:rPr lang="en-US" u="sng" dirty="0" smtClean="0"/>
              <a:t>school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 offense- </a:t>
            </a:r>
            <a:r>
              <a:rPr lang="en-US" dirty="0"/>
              <a:t>hand over cell phone to me sweetly and you can pick it up </a:t>
            </a:r>
            <a:r>
              <a:rPr lang="en-US" dirty="0" smtClean="0"/>
              <a:t>after you spend </a:t>
            </a:r>
            <a:r>
              <a:rPr lang="en-US" u="sng" dirty="0" smtClean="0"/>
              <a:t>10 minutes in tutorials</a:t>
            </a:r>
            <a:r>
              <a:rPr lang="en-US" dirty="0" smtClean="0"/>
              <a:t>. Time is added to this after each following offense.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Procedures and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general day in Mrs. Hyde’s classroom:</a:t>
            </a:r>
          </a:p>
          <a:p>
            <a:pPr lvl="1"/>
            <a:r>
              <a:rPr lang="en-US" dirty="0" smtClean="0"/>
              <a:t>Warm-up / Vocabulary(5-8 minutes)</a:t>
            </a:r>
          </a:p>
          <a:p>
            <a:pPr lvl="1"/>
            <a:r>
              <a:rPr lang="en-US" dirty="0" smtClean="0"/>
              <a:t>Lesson (30-45 minutes)</a:t>
            </a:r>
          </a:p>
          <a:p>
            <a:pPr lvl="1"/>
            <a:r>
              <a:rPr lang="en-US" dirty="0" smtClean="0"/>
              <a:t>Student Activity (Around 45 minutes)</a:t>
            </a:r>
          </a:p>
          <a:p>
            <a:pPr lvl="1"/>
            <a:r>
              <a:rPr lang="en-US" dirty="0" smtClean="0"/>
              <a:t>Clean Up (1-2 minutes)</a:t>
            </a:r>
          </a:p>
          <a:p>
            <a:pPr marL="393192" lvl="1" indent="0">
              <a:buNone/>
            </a:pPr>
            <a:endParaRPr lang="en-US" dirty="0"/>
          </a:p>
          <a:p>
            <a:pPr marL="393192" lvl="1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2484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400" dirty="0" smtClean="0"/>
              <a:t>Reading Comprehension, Fluency, and Analysis with: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Poetry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Short </a:t>
            </a:r>
            <a:r>
              <a:rPr lang="en-US" sz="1400" dirty="0" smtClean="0"/>
              <a:t>Fiction and Flash Fiction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Nonfiction 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Novel (</a:t>
            </a:r>
            <a:r>
              <a:rPr lang="en-US" sz="1400" i="1" dirty="0" smtClean="0"/>
              <a:t>The Hobbit </a:t>
            </a:r>
            <a:r>
              <a:rPr lang="en-US" sz="1400" dirty="0" smtClean="0"/>
              <a:t>by J.R. Tolkien and </a:t>
            </a:r>
            <a:r>
              <a:rPr lang="en-US" sz="1400" i="1" dirty="0" smtClean="0"/>
              <a:t>The Outsiders </a:t>
            </a:r>
            <a:r>
              <a:rPr lang="en-US" sz="1400" dirty="0" smtClean="0"/>
              <a:t>by S.E. Hinton)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Drama </a:t>
            </a:r>
            <a:r>
              <a:rPr lang="en-US" sz="1400" i="1" dirty="0" smtClean="0"/>
              <a:t>(The Monsters are Due on Maple Street </a:t>
            </a:r>
            <a:r>
              <a:rPr lang="en-US" sz="1400" dirty="0" smtClean="0"/>
              <a:t>by Rod Sterling and </a:t>
            </a:r>
            <a:r>
              <a:rPr lang="en-US" sz="1400" i="1" dirty="0" smtClean="0"/>
              <a:t>The Taming of the Shrew</a:t>
            </a:r>
            <a:r>
              <a:rPr lang="en-US" sz="1400" dirty="0" smtClean="0"/>
              <a:t> by William Shakespeare)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Informational Texts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Persuasive Texts and Media Interpretation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Accelerated Reader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400" dirty="0" smtClean="0"/>
              <a:t> Critical Thinking Skills with: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Formulating Connections Across Literary Texts (Open-Ended Response)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Research and Synthesis (Gathering information from several sources and then processing that information into thesis statements)</a:t>
            </a:r>
          </a:p>
          <a:p>
            <a:pPr>
              <a:lnSpc>
                <a:spcPct val="90000"/>
              </a:lnSpc>
            </a:pPr>
            <a:r>
              <a:rPr lang="en-US" sz="1400" dirty="0" err="1" smtClean="0"/>
              <a:t>Inferencing</a:t>
            </a:r>
            <a:r>
              <a:rPr lang="en-US" sz="1400" dirty="0" smtClean="0"/>
              <a:t> (Drawing conclusions based on evidentiary support or reading beyond the black and white)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400" dirty="0" smtClean="0"/>
              <a:t>Writing Skills with: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Personal Narrative Writing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Expository </a:t>
            </a:r>
            <a:r>
              <a:rPr lang="en-US" sz="1400" dirty="0" smtClean="0"/>
              <a:t>Writing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Most writing instruction models </a:t>
            </a:r>
            <a:r>
              <a:rPr lang="en-US" sz="1400" i="1" dirty="0" smtClean="0"/>
              <a:t>Image Grammar </a:t>
            </a:r>
            <a:r>
              <a:rPr lang="en-US" sz="1400" dirty="0" smtClean="0"/>
              <a:t>and the </a:t>
            </a:r>
            <a:r>
              <a:rPr lang="en-US" sz="1400" i="1" dirty="0" smtClean="0"/>
              <a:t>6+1 Traits of Writing</a:t>
            </a:r>
            <a:endParaRPr lang="en-US" sz="1400" i="1" dirty="0" smtClean="0"/>
          </a:p>
          <a:p>
            <a:pPr>
              <a:lnSpc>
                <a:spcPct val="90000"/>
              </a:lnSpc>
            </a:pPr>
            <a:r>
              <a:rPr lang="en-US" sz="1400" dirty="0" smtClean="0"/>
              <a:t>Grammar and Usage Practice within the context of one’s own writing and </a:t>
            </a:r>
            <a:r>
              <a:rPr lang="en-US" sz="1400" i="1" dirty="0" smtClean="0"/>
              <a:t>Texas Write </a:t>
            </a:r>
            <a:r>
              <a:rPr lang="en-US" sz="1400" i="1" dirty="0" smtClean="0"/>
              <a:t>Source</a:t>
            </a:r>
            <a:endParaRPr lang="en-US" sz="1400" i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1400" dirty="0" smtClean="0"/>
              <a:t>Written and Oral Communication with: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Vocabulary (</a:t>
            </a:r>
            <a:r>
              <a:rPr lang="en-US" sz="1400" dirty="0" err="1" smtClean="0"/>
              <a:t>Sadlier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STAAR Vocabulary (Content Vocabulary)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7647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in and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Look at your daily supplies list posted above student supply area.</a:t>
            </a:r>
          </a:p>
          <a:p>
            <a:r>
              <a:rPr lang="en-US" dirty="0" smtClean="0"/>
              <a:t>Please come in and gather the supplies listed.</a:t>
            </a:r>
          </a:p>
          <a:p>
            <a:r>
              <a:rPr lang="en-US" dirty="0" smtClean="0"/>
              <a:t>Sit down in your assigned seat.</a:t>
            </a:r>
          </a:p>
          <a:p>
            <a:r>
              <a:rPr lang="en-US" dirty="0" smtClean="0"/>
              <a:t>Look on the board and there will be a warm-up or a vocabulary activity for you to do. You will do this </a:t>
            </a:r>
            <a:r>
              <a:rPr lang="en-US" dirty="0" smtClean="0"/>
              <a:t>on notebook paper and turn in to the bin before the timer goes off. </a:t>
            </a:r>
            <a:r>
              <a:rPr lang="en-US" dirty="0" smtClean="0"/>
              <a:t>You will only have about 5</a:t>
            </a:r>
            <a:r>
              <a:rPr lang="en-US" dirty="0" smtClean="0"/>
              <a:t>-10 </a:t>
            </a:r>
            <a:r>
              <a:rPr lang="en-US" dirty="0" smtClean="0"/>
              <a:t>minutes for the assignment. When the timer goes off, it is due.</a:t>
            </a:r>
          </a:p>
          <a:p>
            <a:r>
              <a:rPr lang="en-US" dirty="0" smtClean="0"/>
              <a:t>Usually the warm-up will be a brief writing assignment</a:t>
            </a:r>
          </a:p>
          <a:p>
            <a:pPr lvl="1"/>
            <a:r>
              <a:rPr lang="en-US" dirty="0" smtClean="0"/>
              <a:t>Warm-ups MUST have the correct heading to be accepted.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995</TotalTime>
  <Words>2195</Words>
  <Application>Microsoft Macintosh PowerPoint</Application>
  <PresentationFormat>On-screen Show (4:3)</PresentationFormat>
  <Paragraphs>192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Hyde</vt:lpstr>
      <vt:lpstr>All About Me</vt:lpstr>
      <vt:lpstr>My Class Rules</vt:lpstr>
      <vt:lpstr>My Pet Peeves</vt:lpstr>
      <vt:lpstr>Cell Phone/Electronic Device Policy</vt:lpstr>
      <vt:lpstr>Cell Phone Policy cont…</vt:lpstr>
      <vt:lpstr>Procedures and Expectations</vt:lpstr>
      <vt:lpstr>Content Covered</vt:lpstr>
      <vt:lpstr>Coming in and getting started</vt:lpstr>
      <vt:lpstr>Restroom</vt:lpstr>
      <vt:lpstr>Absences</vt:lpstr>
      <vt:lpstr>The end of class</vt:lpstr>
      <vt:lpstr>AR (Accelerated Reader)</vt:lpstr>
      <vt:lpstr>Homework</vt:lpstr>
      <vt:lpstr>Late Work</vt:lpstr>
      <vt:lpstr>ZAP Policy</vt:lpstr>
      <vt:lpstr>Extra Credit</vt:lpstr>
      <vt:lpstr>Supplies Needed for my Class</vt:lpstr>
      <vt:lpstr>Get 3 Free Warm-up Passes!</vt:lpstr>
      <vt:lpstr>HAWKS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Mrs. Hyde</dc:title>
  <dc:creator>hydecs</dc:creator>
  <cp:lastModifiedBy>Carole Hyde</cp:lastModifiedBy>
  <cp:revision>58</cp:revision>
  <dcterms:created xsi:type="dcterms:W3CDTF">2010-08-05T17:22:22Z</dcterms:created>
  <dcterms:modified xsi:type="dcterms:W3CDTF">2014-06-21T19:01:29Z</dcterms:modified>
</cp:coreProperties>
</file>